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5D8A"/>
    <a:srgbClr val="FF7C80"/>
    <a:srgbClr val="8B709C"/>
    <a:srgbClr val="9D7225"/>
    <a:srgbClr val="BBA6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BC622B-DD9F-4D4A-9F2E-0A835718EACC}" v="1" dt="2025-06-03T11:00:46.076"/>
    <p1510:client id="{BC14C551-F634-9FD2-E691-738918FA205F}" v="271" dt="2025-04-03T09:24:26.3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74" d="100"/>
          <a:sy n="74" d="100"/>
        </p:scale>
        <p:origin x="106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41B2F-8FD2-4F7B-A09E-D99E3886E8A2}" type="datetimeFigureOut">
              <a:rPr lang="en-GB" smtClean="0"/>
              <a:t>21/07/2025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FD56F-04E3-4AB2-8057-ECE4999A9B4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129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41B2F-8FD2-4F7B-A09E-D99E3886E8A2}" type="datetimeFigureOut">
              <a:rPr lang="en-GB" smtClean="0"/>
              <a:t>21/07/2025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FD56F-04E3-4AB2-8057-ECE4999A9B4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273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41B2F-8FD2-4F7B-A09E-D99E3886E8A2}" type="datetimeFigureOut">
              <a:rPr lang="en-GB" smtClean="0"/>
              <a:t>21/07/2025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FD56F-04E3-4AB2-8057-ECE4999A9B4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2685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41B2F-8FD2-4F7B-A09E-D99E3886E8A2}" type="datetimeFigureOut">
              <a:rPr lang="en-GB" smtClean="0"/>
              <a:t>21/07/2025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FD56F-04E3-4AB2-8057-ECE4999A9B4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7919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41B2F-8FD2-4F7B-A09E-D99E3886E8A2}" type="datetimeFigureOut">
              <a:rPr lang="en-GB" smtClean="0"/>
              <a:t>21/07/2025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FD56F-04E3-4AB2-8057-ECE4999A9B4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9151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41B2F-8FD2-4F7B-A09E-D99E3886E8A2}" type="datetimeFigureOut">
              <a:rPr lang="en-GB" smtClean="0"/>
              <a:t>21/07/2025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FD56F-04E3-4AB2-8057-ECE4999A9B4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8142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41B2F-8FD2-4F7B-A09E-D99E3886E8A2}" type="datetimeFigureOut">
              <a:rPr lang="en-GB" smtClean="0"/>
              <a:t>21/07/2025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FD56F-04E3-4AB2-8057-ECE4999A9B4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8379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41B2F-8FD2-4F7B-A09E-D99E3886E8A2}" type="datetimeFigureOut">
              <a:rPr lang="en-GB" smtClean="0"/>
              <a:t>21/07/2025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FD56F-04E3-4AB2-8057-ECE4999A9B4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0187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41B2F-8FD2-4F7B-A09E-D99E3886E8A2}" type="datetimeFigureOut">
              <a:rPr lang="en-GB" smtClean="0"/>
              <a:t>21/07/2025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FD56F-04E3-4AB2-8057-ECE4999A9B4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9530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41B2F-8FD2-4F7B-A09E-D99E3886E8A2}" type="datetimeFigureOut">
              <a:rPr lang="en-GB" smtClean="0"/>
              <a:t>21/07/2025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FD56F-04E3-4AB2-8057-ECE4999A9B4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7522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41B2F-8FD2-4F7B-A09E-D99E3886E8A2}" type="datetimeFigureOut">
              <a:rPr lang="en-GB" smtClean="0"/>
              <a:t>21/07/2025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FD56F-04E3-4AB2-8057-ECE4999A9B4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7072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41B2F-8FD2-4F7B-A09E-D99E3886E8A2}" type="datetimeFigureOut">
              <a:rPr lang="en-GB" smtClean="0"/>
              <a:t>21/07/2025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8FD56F-04E3-4AB2-8057-ECE4999A9B4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7360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44008" y="2204864"/>
            <a:ext cx="720080" cy="1440000"/>
          </a:xfrm>
          <a:custGeom>
            <a:avLst/>
            <a:gdLst>
              <a:gd name="connsiteX0" fmla="*/ 0 w 720080"/>
              <a:gd name="connsiteY0" fmla="*/ 0 h 1440000"/>
              <a:gd name="connsiteX1" fmla="*/ 720080 w 720080"/>
              <a:gd name="connsiteY1" fmla="*/ 720000 h 1440000"/>
              <a:gd name="connsiteX2" fmla="*/ 0 w 720080"/>
              <a:gd name="connsiteY2" fmla="*/ 144000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20080" h="1440000">
                <a:moveTo>
                  <a:pt x="0" y="0"/>
                </a:moveTo>
                <a:cubicBezTo>
                  <a:pt x="397689" y="0"/>
                  <a:pt x="720080" y="322355"/>
                  <a:pt x="720080" y="720000"/>
                </a:cubicBezTo>
                <a:cubicBezTo>
                  <a:pt x="720080" y="1117645"/>
                  <a:pt x="397689" y="1440000"/>
                  <a:pt x="0" y="1440000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Freeform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3635896" y="2204864"/>
            <a:ext cx="720080" cy="1440000"/>
          </a:xfrm>
          <a:custGeom>
            <a:avLst/>
            <a:gdLst>
              <a:gd name="connsiteX0" fmla="*/ 0 w 720080"/>
              <a:gd name="connsiteY0" fmla="*/ 0 h 1440000"/>
              <a:gd name="connsiteX1" fmla="*/ 720080 w 720080"/>
              <a:gd name="connsiteY1" fmla="*/ 720000 h 1440000"/>
              <a:gd name="connsiteX2" fmla="*/ 0 w 720080"/>
              <a:gd name="connsiteY2" fmla="*/ 144000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20080" h="1440000">
                <a:moveTo>
                  <a:pt x="0" y="0"/>
                </a:moveTo>
                <a:cubicBezTo>
                  <a:pt x="397689" y="0"/>
                  <a:pt x="720080" y="322355"/>
                  <a:pt x="720080" y="720000"/>
                </a:cubicBezTo>
                <a:cubicBezTo>
                  <a:pt x="720080" y="1117645"/>
                  <a:pt x="397689" y="1440000"/>
                  <a:pt x="0" y="1440000"/>
                </a:cubicBezTo>
                <a:close/>
              </a:path>
            </a:pathLst>
          </a:custGeom>
          <a:solidFill>
            <a:srgbClr val="FF7C8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906203" y="1627338"/>
            <a:ext cx="2058285" cy="186516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ounded Rectangl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7659" y="1916832"/>
            <a:ext cx="1828077" cy="2016224"/>
          </a:xfrm>
          <a:prstGeom prst="roundRect">
            <a:avLst/>
          </a:prstGeom>
          <a:solidFill>
            <a:srgbClr val="FF7C8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ounded Rectangl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41783" y="4797152"/>
            <a:ext cx="1458150" cy="56677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rapezoid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125558">
            <a:off x="3808317" y="1392080"/>
            <a:ext cx="576064" cy="504056"/>
          </a:xfrm>
          <a:prstGeom prst="trapezoid">
            <a:avLst/>
          </a:prstGeom>
          <a:solidFill>
            <a:srgbClr val="FF7C8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rapezoid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8522219">
            <a:off x="3253183" y="1680649"/>
            <a:ext cx="576064" cy="504056"/>
          </a:xfrm>
          <a:prstGeom prst="trapezoid">
            <a:avLst/>
          </a:prstGeom>
          <a:solidFill>
            <a:srgbClr val="FF7C8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rapezoid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6719245">
            <a:off x="2862310" y="2242271"/>
            <a:ext cx="576064" cy="504056"/>
          </a:xfrm>
          <a:prstGeom prst="trapezoid">
            <a:avLst/>
          </a:prstGeom>
          <a:solidFill>
            <a:srgbClr val="FF7C8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rapezoid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042244">
            <a:off x="2779246" y="2841555"/>
            <a:ext cx="576064" cy="504056"/>
          </a:xfrm>
          <a:prstGeom prst="trapezoid">
            <a:avLst/>
          </a:prstGeom>
          <a:solidFill>
            <a:srgbClr val="FF7C8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rapezoid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3383066">
            <a:off x="2978522" y="3412348"/>
            <a:ext cx="576064" cy="504056"/>
          </a:xfrm>
          <a:prstGeom prst="trapezoid">
            <a:avLst/>
          </a:prstGeom>
          <a:solidFill>
            <a:srgbClr val="FF7C8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rapezoid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959664">
            <a:off x="3401412" y="3832623"/>
            <a:ext cx="576064" cy="504056"/>
          </a:xfrm>
          <a:prstGeom prst="trapezoid">
            <a:avLst/>
          </a:prstGeom>
          <a:solidFill>
            <a:srgbClr val="FF7C8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rapezoid 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8566800">
            <a:off x="5025476" y="3601099"/>
            <a:ext cx="1056736" cy="504056"/>
          </a:xfrm>
          <a:prstGeom prst="trapezoid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rapezoid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2085851">
            <a:off x="4629012" y="1516397"/>
            <a:ext cx="1056736" cy="504056"/>
          </a:xfrm>
          <a:prstGeom prst="trapezoid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rapezoid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5000000">
            <a:off x="5550638" y="2163687"/>
            <a:ext cx="599537" cy="464869"/>
          </a:xfrm>
          <a:prstGeom prst="trapezoid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648720" y="2780928"/>
            <a:ext cx="70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Court</a:t>
            </a:r>
          </a:p>
        </p:txBody>
      </p:sp>
      <p:sp>
        <p:nvSpPr>
          <p:cNvPr id="24" name="TextBox 2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572000" y="2780928"/>
            <a:ext cx="923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Council</a:t>
            </a:r>
          </a:p>
        </p:txBody>
      </p:sp>
      <p:sp>
        <p:nvSpPr>
          <p:cNvPr id="34" name="TextBox 3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855959" y="1484784"/>
            <a:ext cx="50001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/>
              <a:t>Audit</a:t>
            </a:r>
          </a:p>
        </p:txBody>
      </p:sp>
      <p:sp>
        <p:nvSpPr>
          <p:cNvPr id="4" name="Rectangl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046116" y="1773485"/>
            <a:ext cx="2058127" cy="1631216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lvl="0"/>
            <a:r>
              <a:rPr lang="en-GB" sz="1000" b="1" i="1" dirty="0">
                <a:solidFill>
                  <a:prstClr val="black"/>
                </a:solidFill>
              </a:rPr>
              <a:t>PANELS &amp; COMMITTEES REPORTING TO EC</a:t>
            </a:r>
            <a:endParaRPr lang="en-GB" sz="1000" dirty="0">
              <a:solidFill>
                <a:prstClr val="black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prstClr val="black"/>
                </a:solidFill>
              </a:rPr>
              <a:t>Curriculum Management Sub-Committee (CMSC)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prstClr val="black"/>
                </a:solidFill>
                <a:ea typeface="Calibri"/>
                <a:cs typeface="Calibri"/>
              </a:rPr>
              <a:t>Assessment &amp; Attainment Sub-</a:t>
            </a:r>
            <a:r>
              <a:rPr lang="en-GB" sz="1000">
                <a:solidFill>
                  <a:prstClr val="black"/>
                </a:solidFill>
                <a:ea typeface="Calibri"/>
                <a:cs typeface="Calibri"/>
              </a:rPr>
              <a:t>Committee (AASC)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prstClr val="black"/>
                </a:solidFill>
                <a:ea typeface="Calibri"/>
                <a:cs typeface="Calibri"/>
              </a:rPr>
              <a:t>Academic Panel (Taught)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>
                <a:solidFill>
                  <a:prstClr val="black"/>
                </a:solidFill>
                <a:ea typeface="Calibri"/>
                <a:cs typeface="Calibri"/>
              </a:rPr>
              <a:t>Academic Panel (Research)</a:t>
            </a:r>
            <a:endParaRPr lang="en-GB" sz="1000" dirty="0">
              <a:solidFill>
                <a:prstClr val="black"/>
              </a:solidFill>
              <a:ea typeface="Calibri"/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prstClr val="black"/>
                </a:solidFill>
                <a:ea typeface="Calibri"/>
                <a:cs typeface="Calibri"/>
              </a:rPr>
              <a:t>External Quality Review Sub-Committee</a:t>
            </a:r>
          </a:p>
        </p:txBody>
      </p:sp>
      <p:sp>
        <p:nvSpPr>
          <p:cNvPr id="5" name="Rectangl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1520" y="5437673"/>
            <a:ext cx="4572000" cy="1015663"/>
          </a:xfrm>
          <a:prstGeom prst="rect">
            <a:avLst/>
          </a:prstGeom>
        </p:spPr>
        <p:txBody>
          <a:bodyPr lIns="91440" tIns="45720" rIns="91440" bIns="45720" anchor="t">
            <a:spAutoFit/>
          </a:bodyPr>
          <a:lstStyle/>
          <a:p>
            <a:pPr lvl="0"/>
            <a:r>
              <a:rPr lang="en-GB" sz="1000" b="1" dirty="0">
                <a:solidFill>
                  <a:srgbClr val="FF0000"/>
                </a:solidFill>
              </a:rPr>
              <a:t>Audit</a:t>
            </a:r>
            <a:r>
              <a:rPr lang="en-GB" sz="1000" dirty="0">
                <a:solidFill>
                  <a:srgbClr val="FF0000"/>
                </a:solidFill>
              </a:rPr>
              <a:t> = Audit Committee</a:t>
            </a:r>
          </a:p>
          <a:p>
            <a:pPr lvl="0"/>
            <a:r>
              <a:rPr lang="en-GB" sz="1000" b="1" dirty="0">
                <a:solidFill>
                  <a:srgbClr val="FF0000"/>
                </a:solidFill>
              </a:rPr>
              <a:t>APC</a:t>
            </a:r>
            <a:r>
              <a:rPr lang="en-GB" sz="1000" dirty="0">
                <a:solidFill>
                  <a:srgbClr val="FF0000"/>
                </a:solidFill>
              </a:rPr>
              <a:t> = </a:t>
            </a:r>
            <a:r>
              <a:rPr lang="en-GB" sz="1000">
                <a:solidFill>
                  <a:srgbClr val="FF0000"/>
                </a:solidFill>
              </a:rPr>
              <a:t>Academic Promotions </a:t>
            </a:r>
            <a:r>
              <a:rPr lang="en-GB" sz="1000" dirty="0">
                <a:solidFill>
                  <a:srgbClr val="FF0000"/>
                </a:solidFill>
              </a:rPr>
              <a:t>Committee </a:t>
            </a:r>
          </a:p>
          <a:p>
            <a:pPr lvl="0"/>
            <a:r>
              <a:rPr lang="en-GB" sz="1000" b="1" dirty="0">
                <a:solidFill>
                  <a:srgbClr val="FF0000"/>
                </a:solidFill>
              </a:rPr>
              <a:t>GNC</a:t>
            </a:r>
            <a:r>
              <a:rPr lang="en-GB" sz="1000" dirty="0">
                <a:solidFill>
                  <a:srgbClr val="FF0000"/>
                </a:solidFill>
              </a:rPr>
              <a:t> = Governance &amp; Nominations Committee</a:t>
            </a:r>
          </a:p>
          <a:p>
            <a:pPr lvl="0"/>
            <a:r>
              <a:rPr lang="en-GB" sz="1000" b="1" dirty="0">
                <a:solidFill>
                  <a:srgbClr val="FF0000"/>
                </a:solidFill>
              </a:rPr>
              <a:t>UREC</a:t>
            </a:r>
            <a:r>
              <a:rPr lang="en-GB" sz="1000" dirty="0">
                <a:solidFill>
                  <a:srgbClr val="FF0000"/>
                </a:solidFill>
              </a:rPr>
              <a:t> = University Research Ethics Committee</a:t>
            </a:r>
          </a:p>
          <a:p>
            <a:pPr lvl="0"/>
            <a:r>
              <a:rPr lang="en-GB" sz="1000" b="1" dirty="0">
                <a:solidFill>
                  <a:srgbClr val="FF0000"/>
                </a:solidFill>
              </a:rPr>
              <a:t>CJNCC</a:t>
            </a:r>
            <a:r>
              <a:rPr lang="en-GB" sz="1000" dirty="0">
                <a:solidFill>
                  <a:srgbClr val="FF0000"/>
                </a:solidFill>
              </a:rPr>
              <a:t> = Combined Joint Negotiating &amp; Consultation Committee</a:t>
            </a:r>
          </a:p>
          <a:p>
            <a:pPr lvl="0"/>
            <a:r>
              <a:rPr lang="en-GB" sz="1000" b="1" dirty="0">
                <a:solidFill>
                  <a:srgbClr val="FF0000"/>
                </a:solidFill>
              </a:rPr>
              <a:t>Rem Com </a:t>
            </a:r>
            <a:r>
              <a:rPr lang="en-GB" sz="1000" dirty="0">
                <a:solidFill>
                  <a:srgbClr val="FF0000"/>
                </a:solidFill>
              </a:rPr>
              <a:t>= Remunerations Committee</a:t>
            </a:r>
          </a:p>
        </p:txBody>
      </p:sp>
      <p:sp>
        <p:nvSpPr>
          <p:cNvPr id="6" name="Rectangl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66219" y="5340721"/>
            <a:ext cx="3531982" cy="1107996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lvl="0"/>
            <a:r>
              <a:rPr lang="en-GB" sz="1100" b="1" dirty="0">
                <a:solidFill>
                  <a:schemeClr val="accent4">
                    <a:lumMod val="75000"/>
                  </a:schemeClr>
                </a:solidFill>
              </a:rPr>
              <a:t>JPPRC</a:t>
            </a:r>
            <a:r>
              <a:rPr lang="en-GB" sz="1100" dirty="0">
                <a:solidFill>
                  <a:schemeClr val="accent4">
                    <a:lumMod val="75000"/>
                  </a:schemeClr>
                </a:solidFill>
              </a:rPr>
              <a:t> = Joint Policy, Planning &amp; Resources Committee</a:t>
            </a:r>
          </a:p>
          <a:p>
            <a:pPr lvl="0"/>
            <a:endParaRPr lang="en-GB" sz="1100" dirty="0">
              <a:solidFill>
                <a:prstClr val="black"/>
              </a:solidFill>
            </a:endParaRPr>
          </a:p>
          <a:p>
            <a:pPr lvl="0"/>
            <a:r>
              <a:rPr lang="en-GB" sz="1100" b="1" dirty="0">
                <a:solidFill>
                  <a:srgbClr val="385D8A"/>
                </a:solidFill>
              </a:rPr>
              <a:t>HDC</a:t>
            </a:r>
            <a:r>
              <a:rPr lang="en-GB" sz="1100" dirty="0">
                <a:solidFill>
                  <a:srgbClr val="385D8A"/>
                </a:solidFill>
              </a:rPr>
              <a:t> = Honorary Degrees Committee</a:t>
            </a:r>
          </a:p>
          <a:p>
            <a:r>
              <a:rPr lang="en-GB" sz="1100" b="1" dirty="0">
                <a:solidFill>
                  <a:srgbClr val="385D8A"/>
                </a:solidFill>
              </a:rPr>
              <a:t>EC</a:t>
            </a:r>
            <a:r>
              <a:rPr lang="en-GB" sz="1100" dirty="0">
                <a:solidFill>
                  <a:srgbClr val="385D8A"/>
                </a:solidFill>
              </a:rPr>
              <a:t> = Education Committee</a:t>
            </a:r>
            <a:endParaRPr lang="en-GB" sz="1100" dirty="0">
              <a:solidFill>
                <a:srgbClr val="385D8A"/>
              </a:solidFill>
              <a:ea typeface="Calibri"/>
              <a:cs typeface="Calibri"/>
            </a:endParaRPr>
          </a:p>
          <a:p>
            <a:r>
              <a:rPr lang="en-GB" sz="1100" b="1" dirty="0">
                <a:solidFill>
                  <a:srgbClr val="385D8A"/>
                </a:solidFill>
                <a:ea typeface="Calibri"/>
                <a:cs typeface="Calibri"/>
              </a:rPr>
              <a:t>SEC</a:t>
            </a:r>
            <a:r>
              <a:rPr lang="en-GB" sz="1100" dirty="0">
                <a:solidFill>
                  <a:srgbClr val="385D8A"/>
                </a:solidFill>
                <a:ea typeface="Calibri"/>
                <a:cs typeface="Calibri"/>
              </a:rPr>
              <a:t> = Student Experience Committee</a:t>
            </a:r>
            <a:endParaRPr lang="en-GB" sz="1100" dirty="0">
              <a:solidFill>
                <a:srgbClr val="385D8A"/>
              </a:solidFill>
            </a:endParaRPr>
          </a:p>
          <a:p>
            <a:r>
              <a:rPr lang="en-GB" sz="1100" b="1" dirty="0">
                <a:solidFill>
                  <a:srgbClr val="385D8A"/>
                </a:solidFill>
              </a:rPr>
              <a:t>Research</a:t>
            </a:r>
            <a:r>
              <a:rPr lang="en-GB" sz="1100" dirty="0">
                <a:solidFill>
                  <a:srgbClr val="385D8A"/>
                </a:solidFill>
              </a:rPr>
              <a:t> = University Research &amp; Innovation Committee</a:t>
            </a:r>
            <a:endParaRPr lang="en-GB" sz="1100" dirty="0">
              <a:solidFill>
                <a:srgbClr val="385D8A"/>
              </a:solidFill>
              <a:ea typeface="Calibri"/>
              <a:cs typeface="Calibri"/>
            </a:endParaRPr>
          </a:p>
        </p:txBody>
      </p:sp>
      <p:sp>
        <p:nvSpPr>
          <p:cNvPr id="35" name="Trapezoid 3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06438" y="4005064"/>
            <a:ext cx="1056736" cy="504056"/>
          </a:xfrm>
          <a:prstGeom prst="trapezoid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TextBox 3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183418" y="4068169"/>
            <a:ext cx="7987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err="1"/>
              <a:t>JPPRC</a:t>
            </a:r>
            <a:endParaRPr lang="en-GB" sz="1600" dirty="0"/>
          </a:p>
        </p:txBody>
      </p:sp>
      <p:sp>
        <p:nvSpPr>
          <p:cNvPr id="37" name="Rectangle 3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27141" y="4869160"/>
            <a:ext cx="163694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100" dirty="0"/>
              <a:t>Health and Safety  Committee</a:t>
            </a:r>
          </a:p>
        </p:txBody>
      </p:sp>
      <p:sp>
        <p:nvSpPr>
          <p:cNvPr id="38" name="Rectangle 3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23803" y="2204864"/>
            <a:ext cx="162791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1000" b="1" i="1" dirty="0">
                <a:solidFill>
                  <a:prstClr val="black"/>
                </a:solidFill>
              </a:rPr>
              <a:t>COMMITTEES REPORTING TO </a:t>
            </a:r>
            <a:r>
              <a:rPr lang="en-GB" sz="1000" b="1" i="1" dirty="0" err="1">
                <a:solidFill>
                  <a:prstClr val="black"/>
                </a:solidFill>
              </a:rPr>
              <a:t>UREC</a:t>
            </a:r>
            <a:endParaRPr lang="en-GB" sz="1000" dirty="0">
              <a:solidFill>
                <a:prstClr val="black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prstClr val="black"/>
                </a:solidFill>
              </a:rPr>
              <a:t>Animal Welfare and Ethical Review Body (</a:t>
            </a:r>
            <a:r>
              <a:rPr lang="en-GB" sz="1000" dirty="0" err="1">
                <a:solidFill>
                  <a:prstClr val="black"/>
                </a:solidFill>
              </a:rPr>
              <a:t>AWERB</a:t>
            </a:r>
            <a:r>
              <a:rPr lang="en-GB" sz="1000" dirty="0">
                <a:solidFill>
                  <a:prstClr val="black"/>
                </a:solidFill>
              </a:rPr>
              <a:t>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prstClr val="black"/>
                </a:solidFill>
              </a:rPr>
              <a:t>NHS, Invasive or Clinical Research (</a:t>
            </a:r>
            <a:r>
              <a:rPr lang="en-GB" sz="1000" dirty="0" err="1">
                <a:solidFill>
                  <a:prstClr val="black"/>
                </a:solidFill>
              </a:rPr>
              <a:t>NICR</a:t>
            </a:r>
            <a:r>
              <a:rPr lang="en-GB" sz="1000" dirty="0">
                <a:solidFill>
                  <a:prstClr val="black"/>
                </a:solidFill>
              </a:rPr>
              <a:t>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prstClr val="black"/>
                </a:solidFill>
              </a:rPr>
              <a:t>General University Ethics Panel (</a:t>
            </a:r>
            <a:r>
              <a:rPr lang="en-GB" sz="1000" dirty="0" err="1">
                <a:solidFill>
                  <a:prstClr val="black"/>
                </a:solidFill>
              </a:rPr>
              <a:t>GUEP</a:t>
            </a:r>
            <a:r>
              <a:rPr lang="en-GB" sz="1000" dirty="0">
                <a:solidFill>
                  <a:prstClr val="black"/>
                </a:solidFill>
              </a:rPr>
              <a:t>)</a:t>
            </a:r>
          </a:p>
        </p:txBody>
      </p:sp>
      <p:sp>
        <p:nvSpPr>
          <p:cNvPr id="39" name="Right Arrow 3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39752" y="2852936"/>
            <a:ext cx="360040" cy="213218"/>
          </a:xfrm>
          <a:prstGeom prst="rightArrow">
            <a:avLst/>
          </a:prstGeom>
          <a:solidFill>
            <a:srgbClr val="FF7C8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ight Arrow 3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6336478" y="2248174"/>
            <a:ext cx="360040" cy="21321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ight Arrow 5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6480000">
            <a:off x="4901827" y="2113620"/>
            <a:ext cx="170401" cy="81795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ight Arrow 5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140000">
            <a:off x="5377346" y="2541546"/>
            <a:ext cx="170401" cy="81795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ight Arrow 5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080000">
            <a:off x="5186569" y="3472785"/>
            <a:ext cx="170401" cy="81795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ight Arrow 5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7940000">
            <a:off x="3833659" y="3698473"/>
            <a:ext cx="170401" cy="81795"/>
          </a:xfrm>
          <a:prstGeom prst="rightArrow">
            <a:avLst/>
          </a:prstGeom>
          <a:solidFill>
            <a:srgbClr val="FF7C8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ight Arrow 5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9320000">
            <a:off x="3545627" y="3400777"/>
            <a:ext cx="170401" cy="81795"/>
          </a:xfrm>
          <a:prstGeom prst="rightArrow">
            <a:avLst/>
          </a:prstGeom>
          <a:solidFill>
            <a:srgbClr val="FF7C8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ight Arrow 6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20940000">
            <a:off x="3386369" y="3012458"/>
            <a:ext cx="170401" cy="81795"/>
          </a:xfrm>
          <a:prstGeom prst="rightArrow">
            <a:avLst/>
          </a:prstGeom>
          <a:solidFill>
            <a:srgbClr val="FF7C8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Right Arrow 6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22500000">
            <a:off x="3426111" y="2657570"/>
            <a:ext cx="170401" cy="81795"/>
          </a:xfrm>
          <a:prstGeom prst="rightArrow">
            <a:avLst/>
          </a:prstGeom>
          <a:solidFill>
            <a:srgbClr val="FF7C8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Right Arrow 6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3180000">
            <a:off x="3715586" y="2256624"/>
            <a:ext cx="170401" cy="81795"/>
          </a:xfrm>
          <a:prstGeom prst="rightArrow">
            <a:avLst/>
          </a:prstGeom>
          <a:solidFill>
            <a:srgbClr val="FF7C8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ight Arrow 6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4620000">
            <a:off x="4067744" y="2040160"/>
            <a:ext cx="170401" cy="81795"/>
          </a:xfrm>
          <a:prstGeom prst="rightArrow">
            <a:avLst/>
          </a:prstGeom>
          <a:solidFill>
            <a:srgbClr val="FF7C8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Right Arrow 6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5840000">
            <a:off x="4682513" y="3765144"/>
            <a:ext cx="170401" cy="81795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Right Arrow 6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500000">
            <a:off x="4176339" y="3764576"/>
            <a:ext cx="170401" cy="81795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Right Arrow 6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4445902" y="4625432"/>
            <a:ext cx="170401" cy="81795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TextBox 6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131840" y="395372"/>
            <a:ext cx="26844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COMMITTEE STRUCTURE</a:t>
            </a:r>
          </a:p>
        </p:txBody>
      </p:sp>
      <p:sp>
        <p:nvSpPr>
          <p:cNvPr id="70" name="TextBox 6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935345" y="6461656"/>
            <a:ext cx="1008112" cy="2154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GB" sz="800" b="1" dirty="0"/>
              <a:t>July 2025</a:t>
            </a:r>
          </a:p>
        </p:txBody>
      </p:sp>
      <p:sp>
        <p:nvSpPr>
          <p:cNvPr id="71" name="TextBox 7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275856" y="1814627"/>
            <a:ext cx="50001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/>
              <a:t>APC</a:t>
            </a:r>
          </a:p>
        </p:txBody>
      </p:sp>
      <p:sp>
        <p:nvSpPr>
          <p:cNvPr id="72" name="TextBox 7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915816" y="2390691"/>
            <a:ext cx="50001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/>
              <a:t>GNC</a:t>
            </a:r>
          </a:p>
        </p:txBody>
      </p:sp>
      <p:sp>
        <p:nvSpPr>
          <p:cNvPr id="73" name="TextBox 7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843808" y="2966755"/>
            <a:ext cx="50001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 err="1"/>
              <a:t>UREC</a:t>
            </a:r>
            <a:endParaRPr lang="en-GB" sz="1000" b="1" dirty="0"/>
          </a:p>
        </p:txBody>
      </p:sp>
      <p:sp>
        <p:nvSpPr>
          <p:cNvPr id="74" name="TextBox 7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996208" y="3542819"/>
            <a:ext cx="5668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 err="1"/>
              <a:t>CJNCC</a:t>
            </a:r>
            <a:endParaRPr lang="en-GB" sz="1000" b="1" dirty="0"/>
          </a:p>
        </p:txBody>
      </p:sp>
      <p:sp>
        <p:nvSpPr>
          <p:cNvPr id="75" name="TextBox 7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501143" y="3861048"/>
            <a:ext cx="5668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/>
              <a:t>Rem Com</a:t>
            </a:r>
          </a:p>
        </p:txBody>
      </p:sp>
      <p:sp>
        <p:nvSpPr>
          <p:cNvPr id="76" name="TextBox 7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936079" y="1637184"/>
            <a:ext cx="50001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 err="1"/>
              <a:t>HDC</a:t>
            </a:r>
            <a:endParaRPr lang="en-GB" sz="1000" b="1" dirty="0"/>
          </a:p>
        </p:txBody>
      </p:sp>
      <p:sp>
        <p:nvSpPr>
          <p:cNvPr id="77" name="TextBox 7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 rot="-120000">
            <a:off x="5678246" y="2272727"/>
            <a:ext cx="500017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000" b="1" dirty="0"/>
              <a:t>EC</a:t>
            </a:r>
          </a:p>
        </p:txBody>
      </p:sp>
      <p:sp>
        <p:nvSpPr>
          <p:cNvPr id="78" name="TextBox 7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188012" y="3748861"/>
            <a:ext cx="7400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/>
              <a:t>Research</a:t>
            </a:r>
          </a:p>
        </p:txBody>
      </p:sp>
      <p:sp>
        <p:nvSpPr>
          <p:cNvPr id="79" name="Left-Right Arrow 7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96246" y="2883133"/>
            <a:ext cx="216024" cy="113819"/>
          </a:xfrm>
          <a:prstGeom prst="left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65356"/>
            <a:ext cx="2588983" cy="1563444"/>
          </a:xfrm>
          <a:prstGeom prst="rect">
            <a:avLst/>
          </a:prstGeom>
        </p:spPr>
      </p:pic>
      <p:sp>
        <p:nvSpPr>
          <p:cNvPr id="19" name="Trapezoid 22">
            <a:extLst>
              <a:ext uri="{FF2B5EF4-FFF2-40B4-BE49-F238E27FC236}">
                <a16:creationId xmlns:a16="http://schemas.microsoft.com/office/drawing/2014/main" id="{4321E540-CBD1-4F09-008F-66D6CA5F9F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680000">
            <a:off x="5615952" y="2882144"/>
            <a:ext cx="599537" cy="464869"/>
          </a:xfrm>
          <a:prstGeom prst="trapezoid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63821BA-8B66-D73A-9AF4-D95DAEFFE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743560" y="2991184"/>
            <a:ext cx="500017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000" b="1" dirty="0"/>
              <a:t>SEC</a:t>
            </a:r>
          </a:p>
        </p:txBody>
      </p:sp>
      <p:sp>
        <p:nvSpPr>
          <p:cNvPr id="25" name="Right Arrow 56">
            <a:extLst>
              <a:ext uri="{FF2B5EF4-FFF2-40B4-BE49-F238E27FC236}">
                <a16:creationId xmlns:a16="http://schemas.microsoft.com/office/drawing/2014/main" id="{C3FD8F1A-B7E3-D947-09FC-2573EBECC5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5442660" y="3011808"/>
            <a:ext cx="170401" cy="81795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10">
            <a:extLst>
              <a:ext uri="{FF2B5EF4-FFF2-40B4-BE49-F238E27FC236}">
                <a16:creationId xmlns:a16="http://schemas.microsoft.com/office/drawing/2014/main" id="{4CCEF23B-82A9-DA5B-CB88-823D6FE13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63696" y="3680391"/>
            <a:ext cx="2100792" cy="113644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C24B1C8-6A30-5AC1-316B-E2EF67C03F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927312" y="3812280"/>
            <a:ext cx="2058127" cy="86177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lvl="0"/>
            <a:r>
              <a:rPr lang="en-GB" sz="1000" b="1" i="1" dirty="0">
                <a:solidFill>
                  <a:prstClr val="black"/>
                </a:solidFill>
              </a:rPr>
              <a:t>PANELS &amp; COMMITTEES REPORTING TO SEC</a:t>
            </a:r>
            <a:endParaRPr lang="en-GB" sz="1000" dirty="0">
              <a:solidFill>
                <a:prstClr val="black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prstClr val="black"/>
                </a:solidFill>
              </a:rPr>
              <a:t>Student Induction Planning Sub-Committee</a:t>
            </a:r>
            <a:endParaRPr lang="en-GB" sz="1000" dirty="0">
              <a:solidFill>
                <a:prstClr val="black"/>
              </a:solidFill>
              <a:ea typeface="Calibri"/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prstClr val="black"/>
                </a:solidFill>
                <a:ea typeface="Calibri"/>
                <a:cs typeface="Calibri"/>
              </a:rPr>
              <a:t>Student Surveys Sub-Committee</a:t>
            </a:r>
          </a:p>
        </p:txBody>
      </p:sp>
      <p:sp>
        <p:nvSpPr>
          <p:cNvPr id="27" name="Right Arrow 39">
            <a:extLst>
              <a:ext uri="{FF2B5EF4-FFF2-40B4-BE49-F238E27FC236}">
                <a16:creationId xmlns:a16="http://schemas.microsoft.com/office/drawing/2014/main" id="{EB41441F-9AFB-0ECC-85DB-D3A9BF7EF4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080000">
            <a:off x="6266600" y="3446077"/>
            <a:ext cx="360040" cy="21321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4898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1453b0b-e893-41b5-af7c-8a766d62107e" xsi:nil="true"/>
    <lcf76f155ced4ddcb4097134ff3c332f xmlns="8dcad7d7-d287-47c9-a126-0f5ce902e32e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CED85A0CFD044A80C8DBF2B24C3BD9" ma:contentTypeVersion="18" ma:contentTypeDescription="Create a new document." ma:contentTypeScope="" ma:versionID="72af57388b6cce457707df6b0858ee59">
  <xsd:schema xmlns:xsd="http://www.w3.org/2001/XMLSchema" xmlns:xs="http://www.w3.org/2001/XMLSchema" xmlns:p="http://schemas.microsoft.com/office/2006/metadata/properties" xmlns:ns2="61453b0b-e893-41b5-af7c-8a766d62107e" xmlns:ns3="8dcad7d7-d287-47c9-a126-0f5ce902e32e" targetNamespace="http://schemas.microsoft.com/office/2006/metadata/properties" ma:root="true" ma:fieldsID="becad273daba35b45188a3a68d29107c" ns2:_="" ns3:_="">
    <xsd:import namespace="61453b0b-e893-41b5-af7c-8a766d62107e"/>
    <xsd:import namespace="8dcad7d7-d287-47c9-a126-0f5ce902e32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453b0b-e893-41b5-af7c-8a766d62107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b8523eb-6f0c-49c1-84cc-57a8cf7a09f6}" ma:internalName="TaxCatchAll" ma:showField="CatchAllData" ma:web="61453b0b-e893-41b5-af7c-8a766d62107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cad7d7-d287-47c9-a126-0f5ce902e3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701f896-1688-46c9-9388-f01866670b4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92F94AA-3729-4D70-BF12-D4221EDDC4C3}">
  <ds:schemaRefs>
    <ds:schemaRef ds:uri="http://schemas.microsoft.com/office/2006/metadata/properties"/>
    <ds:schemaRef ds:uri="http://schemas.microsoft.com/office/infopath/2007/PartnerControls"/>
    <ds:schemaRef ds:uri="61453b0b-e893-41b5-af7c-8a766d62107e"/>
    <ds:schemaRef ds:uri="8dcad7d7-d287-47c9-a126-0f5ce902e32e"/>
  </ds:schemaRefs>
</ds:datastoreItem>
</file>

<file path=customXml/itemProps2.xml><?xml version="1.0" encoding="utf-8"?>
<ds:datastoreItem xmlns:ds="http://schemas.openxmlformats.org/officeDocument/2006/customXml" ds:itemID="{FBC1A224-3BE5-4A5E-BE49-D3C04AD857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1453b0b-e893-41b5-af7c-8a766d62107e"/>
    <ds:schemaRef ds:uri="8dcad7d7-d287-47c9-a126-0f5ce902e32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09742D9-E179-4BC1-AF37-E805CBE96534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d6fa6db5-9f3a-4c93-9e38-61059ee07e95}" enabled="1" method="Standard" siteId="{4e8d09f7-cc79-4ccb-9149-a4238dd17422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161</Words>
  <Application>Microsoft Office PowerPoint</Application>
  <PresentationFormat>On-screen Show (4:3)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University of Stirling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frw1</dc:creator>
  <cp:lastModifiedBy>Moray Nichol</cp:lastModifiedBy>
  <cp:revision>77</cp:revision>
  <cp:lastPrinted>2016-10-14T11:36:43Z</cp:lastPrinted>
  <dcterms:created xsi:type="dcterms:W3CDTF">2012-03-09T12:08:45Z</dcterms:created>
  <dcterms:modified xsi:type="dcterms:W3CDTF">2025-07-21T08:36:32Z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0x01010039CED85A0CFD044A80C8DBF2B24C3BD9</vt:lpwstr>
  </property>
  <property fmtid="{D5CDD505-2E9C-101B-9397-08002B2CF9AE}" pid="3" name="MediaServiceImageTags">
    <vt:lpwstr/>
  </property>
</Properties>
</file>